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85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1" r:id="rId11"/>
    <p:sldId id="272" r:id="rId12"/>
    <p:sldId id="269" r:id="rId13"/>
    <p:sldId id="274" r:id="rId14"/>
    <p:sldId id="276" r:id="rId15"/>
    <p:sldId id="275" r:id="rId16"/>
    <p:sldId id="273" r:id="rId17"/>
    <p:sldId id="281" r:id="rId18"/>
    <p:sldId id="283" r:id="rId19"/>
    <p:sldId id="278" r:id="rId20"/>
    <p:sldId id="25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BB6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6E7925-7CD8-43DD-A13E-58B1FF4C3094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816783-EBE9-4ECD-9EF4-D97F04EE928B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bn-IN" sz="7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পাঠ পরিচিতি</a:t>
          </a:r>
          <a:endParaRPr lang="en-US" sz="7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178D37-0F71-43BA-9FAA-59FDB8124B20}" type="sibTrans" cxnId="{73572314-93BE-43F6-A9D6-191BCEC579B2}">
      <dgm:prSet/>
      <dgm:spPr/>
      <dgm:t>
        <a:bodyPr/>
        <a:lstStyle/>
        <a:p>
          <a:endParaRPr lang="en-US"/>
        </a:p>
      </dgm:t>
    </dgm:pt>
    <dgm:pt modelId="{2C25FBC1-3F4B-4DE7-8E27-A337AD3BC7A6}" type="parTrans" cxnId="{73572314-93BE-43F6-A9D6-191BCEC579B2}">
      <dgm:prSet/>
      <dgm:spPr/>
      <dgm:t>
        <a:bodyPr/>
        <a:lstStyle/>
        <a:p>
          <a:endParaRPr lang="en-US"/>
        </a:p>
      </dgm:t>
    </dgm:pt>
    <dgm:pt modelId="{39460637-716B-4F13-B500-E3B713ADE54C}" type="pres">
      <dgm:prSet presAssocID="{E96E7925-7CD8-43DD-A13E-58B1FF4C30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27AF90-33E1-4654-ADDF-85FB17296B71}" type="pres">
      <dgm:prSet presAssocID="{71816783-EBE9-4ECD-9EF4-D97F04EE928B}" presName="parentText" presStyleLbl="node1" presStyleIdx="0" presStyleCnt="1" custScaleY="68626" custLinFactNeighborX="-7463" custLinFactNeighborY="-176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F3669A-ECDA-4B3D-89C3-29D140F58CA9}" type="presOf" srcId="{E96E7925-7CD8-43DD-A13E-58B1FF4C3094}" destId="{39460637-716B-4F13-B500-E3B713ADE54C}" srcOrd="0" destOrd="0" presId="urn:microsoft.com/office/officeart/2005/8/layout/vList2"/>
    <dgm:cxn modelId="{73572314-93BE-43F6-A9D6-191BCEC579B2}" srcId="{E96E7925-7CD8-43DD-A13E-58B1FF4C3094}" destId="{71816783-EBE9-4ECD-9EF4-D97F04EE928B}" srcOrd="0" destOrd="0" parTransId="{2C25FBC1-3F4B-4DE7-8E27-A337AD3BC7A6}" sibTransId="{80178D37-0F71-43BA-9FAA-59FDB8124B20}"/>
    <dgm:cxn modelId="{850EDB46-9C9A-4FB8-98E5-5CE8A9997448}" type="presOf" srcId="{71816783-EBE9-4ECD-9EF4-D97F04EE928B}" destId="{E727AF90-33E1-4654-ADDF-85FB17296B71}" srcOrd="0" destOrd="0" presId="urn:microsoft.com/office/officeart/2005/8/layout/vList2"/>
    <dgm:cxn modelId="{7506196D-37BB-4EBE-85FA-A568ADA4345D}" type="presParOf" srcId="{39460637-716B-4F13-B500-E3B713ADE54C}" destId="{E727AF90-33E1-4654-ADDF-85FB17296B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12C99-7068-4562-93DA-EE3E0C2DC836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E7A8E-D2F0-4305-BE59-A85EBBC1A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27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786F0-5934-4820-A71C-A2A05241BF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3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786F0-5934-4820-A71C-A2A05241BF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02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E7A8E-D2F0-4305-BE59-A85EBBC1AB9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72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0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5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6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943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2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516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408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07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77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5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12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82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36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60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224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0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57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90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6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1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9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0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9F19B-694C-4F20-9C33-8316FACE9BE2}" type="datetimeFigureOut">
              <a:rPr lang="en-US" smtClean="0"/>
              <a:t>11-Aug-17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E1A46-1B41-4867-98D2-1A682DD31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9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2712" y="2680727"/>
            <a:ext cx="113685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9600" dirty="0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9600" dirty="0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9600" dirty="0" smtClean="0">
              <a:solidFill>
                <a:srgbClr val="ED1BB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9600" dirty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</a:t>
            </a:r>
            <a:r>
              <a:rPr lang="en-US" sz="9600" dirty="0" err="1" smtClean="0">
                <a:solidFill>
                  <a:srgbClr val="ED1BB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endParaRPr lang="en-US" sz="9600" dirty="0">
              <a:solidFill>
                <a:srgbClr val="ED1BB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23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7217" y="-191238"/>
            <a:ext cx="7427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dirty="0">
                <a:latin typeface="NikoshBAN" panose="02000000000000000000" pitchFamily="2" charset="0"/>
                <a:cs typeface="NikoshBAN" panose="02000000000000000000" pitchFamily="2" charset="0"/>
              </a:rPr>
              <a:t>অর্ধবাস্তব পর্যায়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Manual Operation 2"/>
          <p:cNvSpPr/>
          <p:nvPr/>
        </p:nvSpPr>
        <p:spPr>
          <a:xfrm>
            <a:off x="504502" y="1187355"/>
            <a:ext cx="5270870" cy="2930508"/>
          </a:xfrm>
          <a:prstGeom prst="flowChartManualOperation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Manual Operation 3"/>
          <p:cNvSpPr/>
          <p:nvPr/>
        </p:nvSpPr>
        <p:spPr>
          <a:xfrm>
            <a:off x="6628324" y="1199020"/>
            <a:ext cx="5054402" cy="2768222"/>
          </a:xfrm>
          <a:prstGeom prst="flowChartManualOperation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79" y="1348526"/>
            <a:ext cx="872191" cy="8172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031" y="1393287"/>
            <a:ext cx="872191" cy="8172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843" y="1346633"/>
            <a:ext cx="872191" cy="8172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532" y="1356678"/>
            <a:ext cx="872191" cy="8172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525" y="2219206"/>
            <a:ext cx="872191" cy="8172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447" y="2193618"/>
            <a:ext cx="872191" cy="8172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941" y="2287456"/>
            <a:ext cx="872191" cy="8172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90" y="3121283"/>
            <a:ext cx="872191" cy="8172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845" y="3150020"/>
            <a:ext cx="872191" cy="8172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254" y="1342055"/>
            <a:ext cx="872191" cy="8172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694" y="1371129"/>
            <a:ext cx="841931" cy="8172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027" y="3069794"/>
            <a:ext cx="872191" cy="817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24" y="1371129"/>
            <a:ext cx="872190" cy="8172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000" y="2262959"/>
            <a:ext cx="872191" cy="8172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807" y="1314843"/>
            <a:ext cx="872191" cy="817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611" y="1348525"/>
            <a:ext cx="872191" cy="8172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185" y="1323173"/>
            <a:ext cx="872191" cy="81722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89" y="2156478"/>
            <a:ext cx="872191" cy="81722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889" y="2147902"/>
            <a:ext cx="872191" cy="8172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722" y="2174520"/>
            <a:ext cx="872191" cy="8172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286" y="2996795"/>
            <a:ext cx="872191" cy="81722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703" y="2967697"/>
            <a:ext cx="872191" cy="81722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216" y="2199927"/>
            <a:ext cx="872191" cy="81722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492472" y="2602657"/>
            <a:ext cx="1599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একত্রে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7848" y="2459563"/>
            <a:ext cx="1599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150561" y="2219206"/>
            <a:ext cx="1599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১১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350569" y="5237636"/>
            <a:ext cx="1263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23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Flowchart: Manual Operation 38"/>
          <p:cNvSpPr/>
          <p:nvPr/>
        </p:nvSpPr>
        <p:spPr>
          <a:xfrm>
            <a:off x="1483565" y="4328912"/>
            <a:ext cx="9498842" cy="2450469"/>
          </a:xfrm>
          <a:prstGeom prst="flowChartManualOperation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20352 0.65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69" y="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1 -0.00764 L 0.1957 0.66366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4" y="3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17981 0.65278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4" y="3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532 L 0.17213 0.66898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68" y="3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-0.01297 L 0.15261 0.65509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3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6 -0.01273 L 0.15352 0.43472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4" y="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14245 0.45833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2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6 -0.01968 L 0.1457 0.43703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7" y="2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0.11342 0.45046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4" y="2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0.0655 0.20995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8" y="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3 -0.02894 L 0.08659 0.21412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2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33333E-6 L 0.07891 0.22547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5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-0.15508 0.65903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60" y="3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48148E-6 L -0.14193 0.65741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6" y="3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59259E-6 L -0.12084 0.6662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42" y="3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7592 L -0.0832 0.59236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2" y="3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 -0.07222 L -0.07396 0.50417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5" y="2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-0.16211 0.32917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12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81481E-6 L -0.15182 0.33032 " pathEditMode="relative" rAng="0" ptsTypes="AA">
                                      <p:cBhvr>
                                        <p:cTn id="2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91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-0.00787 L -0.17916 0.35787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1" y="1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-0.19336 0.40093 " pathEditMode="relative" rAng="0" ptsTypes="AA">
                                      <p:cBhvr>
                                        <p:cTn id="2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74" y="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2708 L 0.02331 0.29861 " pathEditMode="relative" rAng="0" ptsTypes="AA">
                                      <p:cBhvr>
                                        <p:cTn id="2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1" y="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0.00234 0.23773 " pathEditMode="relative" rAng="0" ptsTypes="AA">
                                      <p:cBhvr>
                                        <p:cTn id="2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35" grpId="0"/>
      <p:bldP spid="36" grpId="0"/>
      <p:bldP spid="37" grpId="0"/>
      <p:bldP spid="38" grpId="0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200466"/>
            <a:ext cx="5830442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বস্তুনিরপেক্ষ পর্যায়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5958" y="1926772"/>
            <a:ext cx="2117843" cy="14260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462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20581" y="2280558"/>
            <a:ext cx="752255" cy="72720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5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  <a:endParaRPr lang="en-US" sz="115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59616" y="1926772"/>
            <a:ext cx="2350785" cy="142602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323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12219" y="2367237"/>
            <a:ext cx="753397" cy="5279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5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1253" y="465631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  <a:endParaRPr lang="en-US" sz="8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24951" y="2367237"/>
            <a:ext cx="578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sz="6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18938" y="3408773"/>
            <a:ext cx="1822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462</a:t>
            </a:r>
            <a:endParaRPr lang="en-US" sz="8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6386" y="4400720"/>
            <a:ext cx="1983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323</a:t>
            </a:r>
            <a:endParaRPr lang="en-US" sz="7200" u="sng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65844" y="3292724"/>
            <a:ext cx="578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655916" y="2341196"/>
            <a:ext cx="578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  <a:endParaRPr lang="en-US" sz="6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654901" y="1167987"/>
            <a:ext cx="578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sz="6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474847" y="998042"/>
            <a:ext cx="578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6732" y="444044"/>
            <a:ext cx="578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  <a:endParaRPr lang="en-US" sz="6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9755"/>
            <a:ext cx="12191999" cy="85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65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-0.68203 0.4078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02" y="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7 L -0.70794 0.2768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4" y="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6957 0.4097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92" y="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11 -0.28472 L -0.34414 0.132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62" y="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32 -0.09815 L -0.4599 0.1634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61" y="1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281 -0.16412 L -0.46289 0.245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92" y="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21771"/>
            <a:ext cx="692850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স্তরভিত্তিক নির্দেশনা</a:t>
            </a:r>
            <a:endParaRPr lang="en-US" sz="8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80932" y="1269585"/>
            <a:ext cx="3259540" cy="8410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সবুজ দল</a:t>
            </a:r>
            <a:endParaRPr lang="en-US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9335" y="3380761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খ)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৪৬২</a:t>
            </a:r>
            <a:endParaRPr lang="bn-IN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  <a:r>
              <a:rPr lang="bn-IN" sz="60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৩২৩</a:t>
            </a:r>
            <a:endParaRPr lang="en-US" sz="60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91283" y="2049487"/>
            <a:ext cx="24896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যোগ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bn-IN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3300" y="3138484"/>
            <a:ext cx="995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91117" y="3124686"/>
            <a:ext cx="21233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১৭৯</a:t>
            </a:r>
          </a:p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২১০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Minus 11"/>
          <p:cNvSpPr/>
          <p:nvPr/>
        </p:nvSpPr>
        <p:spPr>
          <a:xfrm>
            <a:off x="2031842" y="4917882"/>
            <a:ext cx="1733266" cy="45719"/>
          </a:xfrm>
          <a:prstGeom prst="mathMinus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12"/>
          <p:cNvSpPr/>
          <p:nvPr/>
        </p:nvSpPr>
        <p:spPr>
          <a:xfrm>
            <a:off x="1820235" y="4396607"/>
            <a:ext cx="419970" cy="411355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0400" y="3288427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খ)  ৮১১</a:t>
            </a:r>
          </a:p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   +</a:t>
            </a:r>
            <a:r>
              <a:rPr lang="bn-IN" sz="6000" u="sng" dirty="0">
                <a:latin typeface="NikoshBAN" panose="02000000000000000000" pitchFamily="2" charset="0"/>
                <a:cs typeface="NikoshBAN" panose="02000000000000000000" pitchFamily="2" charset="0"/>
              </a:rPr>
              <a:t>১১১</a:t>
            </a:r>
            <a:endParaRPr lang="en-US" sz="60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712" y="3288427"/>
            <a:ext cx="1485900" cy="23812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729"/>
            <a:ext cx="12191999" cy="13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5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7" grpId="0"/>
      <p:bldP spid="10" grpId="0"/>
      <p:bldP spid="11" grpId="0"/>
      <p:bldP spid="12" grpId="0" animBg="1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0" y="48905"/>
            <a:ext cx="3657600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হলুদ দল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7105" y="1645860"/>
            <a:ext cx="33709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8000" dirty="0">
                <a:latin typeface="NikoshBAN" panose="02000000000000000000" pitchFamily="2" charset="0"/>
                <a:cs typeface="NikoshBAN" panose="02000000000000000000" pitchFamily="2" charset="0"/>
              </a:rPr>
              <a:t>যোগ কর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bn-IN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54" y="3220872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১।২৫</a:t>
            </a: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৪৩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887105" y="5009738"/>
            <a:ext cx="14466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52632" y="3220872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৩৪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৬৫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357350" y="5009738"/>
            <a:ext cx="14466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6402" y="3220872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৭১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২৮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5677469" y="5017317"/>
            <a:ext cx="14466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615451" y="3248168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৪৭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7861113" y="5038043"/>
            <a:ext cx="14466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221" y="2881499"/>
            <a:ext cx="1762125" cy="2990850"/>
          </a:xfrm>
          <a:prstGeom prst="rect">
            <a:avLst/>
          </a:prstGeom>
        </p:spPr>
      </p:pic>
      <p:sp>
        <p:nvSpPr>
          <p:cNvPr id="13" name="Plus 12"/>
          <p:cNvSpPr/>
          <p:nvPr/>
        </p:nvSpPr>
        <p:spPr>
          <a:xfrm>
            <a:off x="731708" y="4480911"/>
            <a:ext cx="419970" cy="411355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Plus 13"/>
          <p:cNvSpPr/>
          <p:nvPr/>
        </p:nvSpPr>
        <p:spPr>
          <a:xfrm>
            <a:off x="3375664" y="4480910"/>
            <a:ext cx="419970" cy="411355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Plus 14"/>
          <p:cNvSpPr/>
          <p:nvPr/>
        </p:nvSpPr>
        <p:spPr>
          <a:xfrm>
            <a:off x="5772400" y="4484722"/>
            <a:ext cx="419970" cy="411355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Plus 16"/>
          <p:cNvSpPr/>
          <p:nvPr/>
        </p:nvSpPr>
        <p:spPr>
          <a:xfrm>
            <a:off x="7851527" y="4407363"/>
            <a:ext cx="419970" cy="411355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729"/>
            <a:ext cx="12191999" cy="13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5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18" grpId="0"/>
      <p:bldP spid="20" grpId="0"/>
      <p:bldP spid="22" grpId="0"/>
      <p:bldP spid="13" grpId="0" animBg="1"/>
      <p:bldP spid="14" grpId="0" animBg="1"/>
      <p:bldP spid="1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03259" y="127214"/>
            <a:ext cx="3370997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লাল </a:t>
            </a:r>
            <a:r>
              <a:rPr lang="bn-IN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3498" y="2428058"/>
            <a:ext cx="4585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১।১১   </a:t>
            </a:r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Equal 20"/>
          <p:cNvSpPr/>
          <p:nvPr/>
        </p:nvSpPr>
        <p:spPr>
          <a:xfrm>
            <a:off x="4081816" y="2924321"/>
            <a:ext cx="491320" cy="188206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53498" y="3364761"/>
            <a:ext cx="4585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।২২   ৩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Plus 25"/>
          <p:cNvSpPr/>
          <p:nvPr/>
        </p:nvSpPr>
        <p:spPr>
          <a:xfrm>
            <a:off x="3276809" y="3854956"/>
            <a:ext cx="409434" cy="359643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Equal 26"/>
          <p:cNvSpPr/>
          <p:nvPr/>
        </p:nvSpPr>
        <p:spPr>
          <a:xfrm>
            <a:off x="4248999" y="3880621"/>
            <a:ext cx="491320" cy="188206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Plus 28"/>
          <p:cNvSpPr/>
          <p:nvPr/>
        </p:nvSpPr>
        <p:spPr>
          <a:xfrm>
            <a:off x="3113964" y="2865780"/>
            <a:ext cx="409434" cy="359643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721890" y="4583355"/>
            <a:ext cx="4585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৪।১২   ৫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Plus 31"/>
          <p:cNvSpPr/>
          <p:nvPr/>
        </p:nvSpPr>
        <p:spPr>
          <a:xfrm>
            <a:off x="3276809" y="5092764"/>
            <a:ext cx="409434" cy="359643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Equal 32"/>
          <p:cNvSpPr/>
          <p:nvPr/>
        </p:nvSpPr>
        <p:spPr>
          <a:xfrm>
            <a:off x="4386825" y="5167070"/>
            <a:ext cx="491320" cy="188206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798" y="2571382"/>
            <a:ext cx="1762125" cy="299085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202139" y="1494119"/>
            <a:ext cx="33709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8000" dirty="0">
                <a:latin typeface="NikoshBAN" panose="02000000000000000000" pitchFamily="2" charset="0"/>
                <a:cs typeface="NikoshBAN" panose="02000000000000000000" pitchFamily="2" charset="0"/>
              </a:rPr>
              <a:t>যোগ কর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bn-IN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569"/>
            <a:ext cx="12191999" cy="113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8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21" grpId="0" animBg="1"/>
      <p:bldP spid="23" grpId="0"/>
      <p:bldP spid="26" grpId="0" animBg="1"/>
      <p:bldP spid="27" grpId="0" animBg="1"/>
      <p:bldP spid="29" grpId="0" animBg="1"/>
      <p:bldP spid="31" grpId="0"/>
      <p:bldP spid="32" grpId="0" animBg="1"/>
      <p:bldP spid="33" grpId="0" animBg="1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09268" y="286010"/>
            <a:ext cx="5882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ছোট দলে কাজ</a:t>
            </a:r>
            <a:endParaRPr lang="en-US" sz="96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1490223" y="1900078"/>
            <a:ext cx="3193576" cy="1119116"/>
          </a:xfrm>
          <a:prstGeom prst="horizontalScroll">
            <a:avLst/>
          </a:prstGeom>
          <a:solidFill>
            <a:srgbClr val="00B0F0"/>
          </a:solidFill>
          <a:ln w="76200">
            <a:solidFill>
              <a:srgbClr val="ED1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হলুদ দল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8343" y="3113746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৮১১   ১১১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Equal 7"/>
          <p:cNvSpPr/>
          <p:nvPr/>
        </p:nvSpPr>
        <p:spPr>
          <a:xfrm>
            <a:off x="3710309" y="3358321"/>
            <a:ext cx="486095" cy="233302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6316" y="3797400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৭২১   ১৬৫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Plus 9"/>
          <p:cNvSpPr/>
          <p:nvPr/>
        </p:nvSpPr>
        <p:spPr>
          <a:xfrm>
            <a:off x="2742940" y="3338054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lus 10"/>
          <p:cNvSpPr/>
          <p:nvPr/>
        </p:nvSpPr>
        <p:spPr>
          <a:xfrm>
            <a:off x="2720879" y="4021708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qual 11"/>
          <p:cNvSpPr/>
          <p:nvPr/>
        </p:nvSpPr>
        <p:spPr>
          <a:xfrm>
            <a:off x="3847085" y="4085084"/>
            <a:ext cx="486095" cy="233302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2460" y="4481054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৩০০   ৪০০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Plus 13"/>
          <p:cNvSpPr/>
          <p:nvPr/>
        </p:nvSpPr>
        <p:spPr>
          <a:xfrm>
            <a:off x="4000002" y="5430744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qual 14"/>
          <p:cNvSpPr/>
          <p:nvPr/>
        </p:nvSpPr>
        <p:spPr>
          <a:xfrm>
            <a:off x="3935218" y="4716574"/>
            <a:ext cx="486095" cy="233302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Horizontal Scroll 15"/>
          <p:cNvSpPr/>
          <p:nvPr/>
        </p:nvSpPr>
        <p:spPr>
          <a:xfrm>
            <a:off x="7124134" y="1763862"/>
            <a:ext cx="3193576" cy="1119116"/>
          </a:xfrm>
          <a:prstGeom prst="horizontalScroll">
            <a:avLst/>
          </a:prstGeom>
          <a:solidFill>
            <a:srgbClr val="00B0F0"/>
          </a:solidFill>
          <a:ln w="76200">
            <a:solidFill>
              <a:srgbClr val="ED1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 দল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7438" y="2965868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৭১   ২৮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Plus 17"/>
          <p:cNvSpPr/>
          <p:nvPr/>
        </p:nvSpPr>
        <p:spPr>
          <a:xfrm>
            <a:off x="8004852" y="3217807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qual 18"/>
          <p:cNvSpPr/>
          <p:nvPr/>
        </p:nvSpPr>
        <p:spPr>
          <a:xfrm>
            <a:off x="8850847" y="3286818"/>
            <a:ext cx="486095" cy="233302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67438" y="3695930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১১   ৪৪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Plus 20"/>
          <p:cNvSpPr/>
          <p:nvPr/>
        </p:nvSpPr>
        <p:spPr>
          <a:xfrm>
            <a:off x="7950039" y="3936448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qual 21"/>
          <p:cNvSpPr/>
          <p:nvPr/>
        </p:nvSpPr>
        <p:spPr>
          <a:xfrm>
            <a:off x="8850846" y="3936448"/>
            <a:ext cx="486095" cy="233302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65417" y="4396125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২৫   ৪৩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Plus 23"/>
          <p:cNvSpPr/>
          <p:nvPr/>
        </p:nvSpPr>
        <p:spPr>
          <a:xfrm>
            <a:off x="8107207" y="4609162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Equal 24"/>
          <p:cNvSpPr/>
          <p:nvPr/>
        </p:nvSpPr>
        <p:spPr>
          <a:xfrm>
            <a:off x="8968107" y="4650934"/>
            <a:ext cx="486095" cy="233302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2391"/>
            <a:ext cx="12191999" cy="1524000"/>
          </a:xfrm>
          <a:prstGeom prst="rect">
            <a:avLst/>
          </a:prstGeom>
        </p:spPr>
      </p:pic>
      <p:sp>
        <p:nvSpPr>
          <p:cNvPr id="34" name="Plus 33"/>
          <p:cNvSpPr/>
          <p:nvPr/>
        </p:nvSpPr>
        <p:spPr>
          <a:xfrm>
            <a:off x="2881480" y="4714218"/>
            <a:ext cx="368490" cy="31684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5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15" grpId="0" animBg="1"/>
      <p:bldP spid="16" grpId="0" animBg="1"/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  <p:bldP spid="25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24538" y="377116"/>
            <a:ext cx="6141492" cy="14864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02711" y="2886504"/>
            <a:ext cx="3985146" cy="3916906"/>
          </a:xfrm>
          <a:prstGeom prst="rect">
            <a:avLst/>
          </a:prstGeom>
          <a:solidFill>
            <a:srgbClr val="ED1BB6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রুমির কাছে ৮টি বেলুন আছে ।তাকে আরোও ৯ টি বেলুন দেওয়া হলো।এখন তার কতগুলো বেলুন হলো?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61816" y="377116"/>
            <a:ext cx="56669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 কাজ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2881953"/>
            <a:ext cx="3985146" cy="39169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মিমের কাছে ২০ টি কাগজ আছে এবং তার বোন তাকে ১৫ টি কাগজ দিল ।তার কতটি কাগজ হলো ?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22692" y="2881953"/>
            <a:ext cx="3985146" cy="39169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7235" y="2086810"/>
            <a:ext cx="3950311" cy="71195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সবুজ দল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37546" y="2095912"/>
            <a:ext cx="3950311" cy="7119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হলুদ দল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22692" y="2086809"/>
            <a:ext cx="3950311" cy="7119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 দল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4172381" y="3685298"/>
            <a:ext cx="354842" cy="37334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40085" y="3778813"/>
            <a:ext cx="354842" cy="37334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949" y="3206367"/>
            <a:ext cx="971186" cy="6248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135" y="3185961"/>
            <a:ext cx="971186" cy="6248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01" y="3154001"/>
            <a:ext cx="971186" cy="6248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656" y="3140575"/>
            <a:ext cx="971186" cy="6248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949" y="3855327"/>
            <a:ext cx="971186" cy="6248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667" y="3819624"/>
            <a:ext cx="971186" cy="6248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143" y="3833050"/>
            <a:ext cx="971186" cy="6248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01" y="3833050"/>
            <a:ext cx="971186" cy="6248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957" y="4484953"/>
            <a:ext cx="971186" cy="6248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135" y="4471288"/>
            <a:ext cx="971186" cy="62481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22692" y="5250847"/>
            <a:ext cx="432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 কয়টি প্রজাপতি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072689" y="6054869"/>
            <a:ext cx="2025915" cy="64678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7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26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15152" y="448726"/>
            <a:ext cx="62916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</a:t>
            </a:r>
            <a:r>
              <a:rPr lang="bn-IN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6077" y="2408830"/>
            <a:ext cx="104268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তোমার ১২ টি খেলনা আছে ।তোমার বোন তোমাকে</a:t>
            </a:r>
          </a:p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আরো ও ১০ টি খেলনা দিলও ।এখন তোমার কতগুলোও খেলনা হলো 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800667" y="2643777"/>
            <a:ext cx="327547" cy="32754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925" y="0"/>
            <a:ext cx="3267075" cy="2344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729"/>
            <a:ext cx="12191999" cy="13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1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2795" y="3864"/>
            <a:ext cx="3685625" cy="186204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115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11500" b="1" dirty="0">
              <a:ln w="12700" cmpd="sng">
                <a:solidFill>
                  <a:schemeClr val="accent4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16937" y="2229560"/>
            <a:ext cx="2822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যোগ কর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854" y="3220872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১।২৫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৪৩</a:t>
            </a:r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00752" y="5022376"/>
            <a:ext cx="1705970" cy="13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35032" y="3139218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।২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৩২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৩৫৪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782705" y="5036024"/>
            <a:ext cx="1705970" cy="13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963646" y="3184099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৪৬২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৩২৩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337113" y="5008728"/>
            <a:ext cx="1705970" cy="13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711824" y="3316406"/>
            <a:ext cx="23747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৮১১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১১১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8891521" y="5104262"/>
            <a:ext cx="1705970" cy="13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lus 18"/>
          <p:cNvSpPr/>
          <p:nvPr/>
        </p:nvSpPr>
        <p:spPr>
          <a:xfrm>
            <a:off x="900752" y="4515725"/>
            <a:ext cx="348014" cy="368489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lus 16"/>
          <p:cNvSpPr/>
          <p:nvPr/>
        </p:nvSpPr>
        <p:spPr>
          <a:xfrm>
            <a:off x="8891521" y="4497442"/>
            <a:ext cx="348014" cy="368489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lus 20"/>
          <p:cNvSpPr/>
          <p:nvPr/>
        </p:nvSpPr>
        <p:spPr>
          <a:xfrm>
            <a:off x="3591640" y="4429204"/>
            <a:ext cx="348014" cy="368489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lus 21"/>
          <p:cNvSpPr/>
          <p:nvPr/>
        </p:nvSpPr>
        <p:spPr>
          <a:xfrm>
            <a:off x="6455545" y="4401908"/>
            <a:ext cx="348014" cy="368489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729"/>
            <a:ext cx="12191999" cy="13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920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2" grpId="0"/>
      <p:bldP spid="14" grpId="0"/>
      <p:bldP spid="19" grpId="0" animBg="1"/>
      <p:bldP spid="17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49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24082" y="2425469"/>
            <a:ext cx="83933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9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 ভালো থাকো</a:t>
            </a:r>
            <a:endParaRPr lang="en-US" sz="9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36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257801" y="871137"/>
            <a:ext cx="4876800" cy="104419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5791201" y="2055462"/>
            <a:ext cx="4038601" cy="508706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জান্নাতুল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ফেরদৌস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 Same Side Corner Rectangle 4"/>
          <p:cNvSpPr/>
          <p:nvPr/>
        </p:nvSpPr>
        <p:spPr>
          <a:xfrm>
            <a:off x="6248401" y="2844427"/>
            <a:ext cx="2895601" cy="507331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 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 Same Side Corner Rectangle 5"/>
          <p:cNvSpPr/>
          <p:nvPr/>
        </p:nvSpPr>
        <p:spPr>
          <a:xfrm>
            <a:off x="5410200" y="3632015"/>
            <a:ext cx="5105400" cy="1295400"/>
          </a:xfrm>
          <a:prstGeom prst="round2Same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নিজপাড়া সরকারি প্রাথমিক বিদ্যালয়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95516" y="2010161"/>
            <a:ext cx="3622912" cy="309055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06973" y="1806478"/>
            <a:ext cx="3399998" cy="3090559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66799" y="1275249"/>
            <a:ext cx="3577419" cy="3425409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3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/>
          </p:nvPr>
        </p:nvGraphicFramePr>
        <p:xfrm>
          <a:off x="3581400" y="152400"/>
          <a:ext cx="5105400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3505200" y="1582003"/>
            <a:ext cx="50292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গণিত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8098" y="2582270"/>
            <a:ext cx="5029200" cy="685800"/>
          </a:xfrm>
          <a:prstGeom prst="rect">
            <a:avLst/>
          </a:prstGeom>
          <a:solidFill>
            <a:srgbClr val="F682DD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তৃতীয়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5200" y="3330481"/>
            <a:ext cx="5029200" cy="776215"/>
          </a:xfrm>
          <a:prstGeom prst="rect">
            <a:avLst/>
          </a:prstGeom>
          <a:solidFill>
            <a:srgbClr val="F682DD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5587" y="4279638"/>
            <a:ext cx="5029200" cy="685800"/>
          </a:xfrm>
          <a:prstGeom prst="rect">
            <a:avLst/>
          </a:prstGeom>
          <a:solidFill>
            <a:srgbClr val="F682DD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5587" y="5138380"/>
            <a:ext cx="5401102" cy="1114568"/>
          </a:xfrm>
          <a:prstGeom prst="rect">
            <a:avLst/>
          </a:prstGeom>
          <a:solidFill>
            <a:srgbClr val="F682DD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২</a:t>
            </a:r>
            <a:r>
              <a:rPr lang="en-US" sz="40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0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যোগ (হাতে না রেখে)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5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  <p:bldP spid="8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0"/>
            <a:ext cx="12055522" cy="67818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3878239" y="1422779"/>
            <a:ext cx="4572000" cy="1371600"/>
          </a:xfrm>
          <a:prstGeom prst="horizontalScroll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</a:t>
            </a:r>
            <a:endParaRPr lang="en-US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43702" y="3178791"/>
            <a:ext cx="6172200" cy="2400300"/>
          </a:xfrm>
          <a:prstGeom prst="roundRect">
            <a:avLst/>
          </a:prstGeom>
          <a:solidFill>
            <a:srgbClr val="77F2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রাবেয়ার  ১৩ টি মার্বেল ও মিমের ১২ টি মার্বেল আছে।দুইজনের একত্রে কতটি মার্বেল আছে?এটি কি ভাবে নির্ণয় করতে হবে তা শিক্ষার্থীদের কাছে জানতে চাইব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61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4" y="0"/>
            <a:ext cx="11577711" cy="6858000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9" name="Horizontal Scroll 8"/>
          <p:cNvSpPr/>
          <p:nvPr/>
        </p:nvSpPr>
        <p:spPr>
          <a:xfrm>
            <a:off x="2899222" y="1527229"/>
            <a:ext cx="6324600" cy="1752600"/>
          </a:xfrm>
          <a:prstGeom prst="horizontalScroll">
            <a:avLst/>
          </a:prstGeom>
          <a:solidFill>
            <a:srgbClr val="00B0F0"/>
          </a:solidFill>
          <a:ln w="76200">
            <a:solidFill>
              <a:schemeClr val="accent5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আজকে পড়ব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50083" y="3460662"/>
            <a:ext cx="5622878" cy="982639"/>
          </a:xfrm>
          <a:prstGeom prst="roundRect">
            <a:avLst/>
          </a:prstGeom>
          <a:solidFill>
            <a:srgbClr val="FF99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হাতে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729"/>
            <a:ext cx="12191999" cy="13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3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3477" y="490182"/>
            <a:ext cx="50292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koshBAN"/>
                <a:cs typeface="NikoshBAN" panose="02000000000000000000" pitchFamily="2" charset="0"/>
              </a:rPr>
              <a:t>শিখনফল</a:t>
            </a:r>
            <a:endParaRPr lang="en-US" sz="96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ikoshBAN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69158" y="2430438"/>
            <a:ext cx="9853684" cy="2667000"/>
          </a:xfrm>
          <a:prstGeom prst="roundRect">
            <a:avLst/>
          </a:prstGeom>
          <a:solidFill>
            <a:srgbClr val="F682DD"/>
          </a:solidFill>
          <a:ln w="76200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44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4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4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.1</a:t>
            </a:r>
            <a:r>
              <a:rPr lang="bn-IN" sz="44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হাতে না রেখে দুই বা তিন অঙ্কবিশিষ্ট সর্বাধিক তিনটি সংখ্যা উপরে নিচে এবং পাশাপাশি যোগ করতে পারবে।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6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28600"/>
            <a:ext cx="6394700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harsh" dir="t"/>
          </a:scene3d>
          <a:sp3d>
            <a:bevelT prst="convex"/>
          </a:sp3d>
        </p:spPr>
        <p:txBody>
          <a:bodyPr wrap="none" lIns="91440" tIns="45720" rIns="91440" bIns="45720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IN" sz="6600" b="1" dirty="0">
                <a:ln/>
                <a:solidFill>
                  <a:schemeClr val="accent2">
                    <a:lumMod val="75000"/>
                  </a:schemeClr>
                </a:solidFill>
                <a:latin typeface="ikoshBAN"/>
                <a:cs typeface="NikoshBAN" panose="02000000000000000000" pitchFamily="2" charset="0"/>
              </a:rPr>
              <a:t>শিখন-শেখানো কার্যাবলী</a:t>
            </a:r>
            <a:endParaRPr lang="en-US" sz="6600" b="1" dirty="0">
              <a:ln/>
              <a:solidFill>
                <a:schemeClr val="accent2">
                  <a:lumMod val="75000"/>
                </a:schemeClr>
              </a:solidFill>
              <a:latin typeface="ikoshBAN"/>
              <a:cs typeface="NikoshBAN" panose="02000000000000000000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3020705" y="1555402"/>
            <a:ext cx="4267200" cy="990600"/>
          </a:xfrm>
          <a:prstGeom prst="horizontalScroll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 পর্যায়</a:t>
            </a:r>
            <a:endParaRPr lang="bn-IN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58398" y="2901286"/>
            <a:ext cx="9116704" cy="2667000"/>
          </a:xfrm>
          <a:prstGeom prst="roundRect">
            <a:avLst/>
          </a:prstGeom>
          <a:solidFill>
            <a:srgbClr val="FF99CC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 পর্যায়ে দুইটি দলকে সামনে নিয়ে এসে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১২৩+২৩৪ এই সমাধানটি বেইসবোর্ডে  শিক্ষার্থীদের করে দেখাব। তারপর শিক্ষার্থীদের করতে বলব ।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9355"/>
            <a:ext cx="12191999" cy="107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095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78416" y="-3412"/>
            <a:ext cx="1847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bn-IN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H="1">
            <a:off x="342265" y="1150001"/>
            <a:ext cx="8264169" cy="58848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600200" y="1905000"/>
            <a:ext cx="60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203247" y="1442713"/>
            <a:ext cx="76200" cy="55311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70781" y="1326852"/>
            <a:ext cx="0" cy="55311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58496" y="3661476"/>
            <a:ext cx="60984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654750" y="1320027"/>
            <a:ext cx="17446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শতক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78928" y="1326851"/>
            <a:ext cx="14686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একক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50525" y="1343144"/>
            <a:ext cx="13420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দশক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12058" y="3768408"/>
            <a:ext cx="949067" cy="457200"/>
          </a:xfrm>
          <a:prstGeom prst="rect">
            <a:avLst/>
          </a:prstGeom>
          <a:solidFill>
            <a:srgbClr val="EE8E00"/>
          </a:solidFill>
          <a:ln w="12700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45021" y="4301656"/>
            <a:ext cx="942454" cy="457200"/>
          </a:xfrm>
          <a:prstGeom prst="rect">
            <a:avLst/>
          </a:prstGeom>
          <a:solidFill>
            <a:srgbClr val="EE8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54750" y="4798212"/>
            <a:ext cx="913187" cy="457200"/>
          </a:xfrm>
          <a:prstGeom prst="rect">
            <a:avLst/>
          </a:prstGeom>
          <a:solidFill>
            <a:srgbClr val="EE8E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864909" y="2078669"/>
            <a:ext cx="813264" cy="48108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90539" y="2621669"/>
            <a:ext cx="734848" cy="49203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869565" y="3751088"/>
            <a:ext cx="806492" cy="457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880907" y="4283422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957755" y="2057842"/>
            <a:ext cx="627966" cy="402298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83134" y="2509336"/>
            <a:ext cx="627966" cy="413607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994389" y="3807667"/>
            <a:ext cx="627966" cy="408341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014564" y="4241220"/>
            <a:ext cx="619328" cy="430799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40839" y="4716663"/>
            <a:ext cx="593053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744673" y="170852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২43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763710" y="2297440"/>
            <a:ext cx="145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343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9378010" y="3321084"/>
            <a:ext cx="21954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lus 55"/>
          <p:cNvSpPr/>
          <p:nvPr/>
        </p:nvSpPr>
        <p:spPr>
          <a:xfrm>
            <a:off x="9115630" y="2656631"/>
            <a:ext cx="524759" cy="42211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3987149" y="1968470"/>
            <a:ext cx="556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/>
              <a:t>৬</a:t>
            </a:r>
            <a:endParaRPr lang="en-US" sz="4800" dirty="0"/>
          </a:p>
        </p:txBody>
      </p:sp>
      <p:sp>
        <p:nvSpPr>
          <p:cNvPr id="58" name="TextBox 57"/>
          <p:cNvSpPr txBox="1"/>
          <p:nvPr/>
        </p:nvSpPr>
        <p:spPr>
          <a:xfrm>
            <a:off x="13529554" y="2383122"/>
            <a:ext cx="453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/>
              <a:t>৮</a:t>
            </a:r>
            <a:endParaRPr lang="en-US" sz="4800" dirty="0"/>
          </a:p>
        </p:txBody>
      </p:sp>
      <p:sp>
        <p:nvSpPr>
          <p:cNvPr id="60" name="TextBox 59"/>
          <p:cNvSpPr txBox="1"/>
          <p:nvPr/>
        </p:nvSpPr>
        <p:spPr>
          <a:xfrm>
            <a:off x="13064388" y="2003918"/>
            <a:ext cx="521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/>
              <a:t>৫</a:t>
            </a:r>
            <a:endParaRPr lang="en-US" sz="4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47294" y="5275597"/>
            <a:ext cx="60972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531236" y="4730506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/>
              <a:t>৫</a:t>
            </a:r>
            <a:endParaRPr lang="en-US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13002197" y="4758651"/>
            <a:ext cx="527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/>
              <a:t>৮</a:t>
            </a:r>
            <a:endParaRPr lang="en-US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13529554" y="4740586"/>
            <a:ext cx="607743" cy="711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/>
              <a:t>৬</a:t>
            </a:r>
            <a:endParaRPr lang="en-US" sz="4000" dirty="0"/>
          </a:p>
        </p:txBody>
      </p:sp>
      <p:sp>
        <p:nvSpPr>
          <p:cNvPr id="67" name="Rectangle 66"/>
          <p:cNvSpPr/>
          <p:nvPr/>
        </p:nvSpPr>
        <p:spPr>
          <a:xfrm>
            <a:off x="1629256" y="2067541"/>
            <a:ext cx="864788" cy="457200"/>
          </a:xfrm>
          <a:prstGeom prst="rect">
            <a:avLst/>
          </a:prstGeom>
          <a:solidFill>
            <a:srgbClr val="EE8E00"/>
          </a:solidFill>
          <a:ln w="12700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655058" y="2653990"/>
            <a:ext cx="864788" cy="457200"/>
          </a:xfrm>
          <a:prstGeom prst="rect">
            <a:avLst/>
          </a:prstGeom>
          <a:solidFill>
            <a:srgbClr val="EE8E00"/>
          </a:solidFill>
          <a:ln w="12700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966284" y="2974796"/>
            <a:ext cx="627966" cy="413607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724684" y="2092421"/>
            <a:ext cx="813264" cy="48108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735963" y="2621669"/>
            <a:ext cx="734848" cy="49203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68295" y="4735468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768783" y="4783332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926010" y="5345061"/>
            <a:ext cx="593053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5932072" y="5851972"/>
            <a:ext cx="593053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590859" y="5328969"/>
            <a:ext cx="656741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323122" y="5328969"/>
            <a:ext cx="656741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6645233" y="5837172"/>
            <a:ext cx="593053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7317154" y="5824266"/>
            <a:ext cx="593053" cy="471465"/>
          </a:xfrm>
          <a:prstGeom prst="rect">
            <a:avLst/>
          </a:prstGeom>
          <a:solidFill>
            <a:srgbClr val="F682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329515" y="5334030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181860" y="5317122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375368" y="6270208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006541" y="5306326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173464" y="5781455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992208" y="5741588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3360846" y="5810010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4986935" y="6185172"/>
            <a:ext cx="806492" cy="4307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</a:rPr>
              <a:t>১০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434107" y="5307629"/>
            <a:ext cx="913187" cy="457200"/>
          </a:xfrm>
          <a:prstGeom prst="rect">
            <a:avLst/>
          </a:prstGeom>
          <a:solidFill>
            <a:srgbClr val="EE8E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419090" y="5321332"/>
            <a:ext cx="913187" cy="457200"/>
          </a:xfrm>
          <a:prstGeom prst="rect">
            <a:avLst/>
          </a:prstGeom>
          <a:solidFill>
            <a:srgbClr val="EE8E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2346644" y="5293125"/>
            <a:ext cx="913187" cy="457200"/>
          </a:xfrm>
          <a:prstGeom prst="rect">
            <a:avLst/>
          </a:prstGeom>
          <a:solidFill>
            <a:srgbClr val="EE8E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513089" y="5828703"/>
            <a:ext cx="913187" cy="457200"/>
          </a:xfrm>
          <a:prstGeom prst="rect">
            <a:avLst/>
          </a:prstGeom>
          <a:solidFill>
            <a:srgbClr val="EE8E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1495599" y="5856857"/>
            <a:ext cx="913187" cy="457200"/>
          </a:xfrm>
          <a:prstGeom prst="rect">
            <a:avLst/>
          </a:prstGeom>
          <a:solidFill>
            <a:srgbClr val="EE8E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</a:rPr>
              <a:t>১০০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461507" y="-28136"/>
            <a:ext cx="9035646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আমরা নিচের পদ্ধতিতে সমাধান করতে</a:t>
            </a:r>
          </a:p>
          <a:p>
            <a:pPr algn="ctr"/>
            <a:r>
              <a:rPr lang="bn-IN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পারি</a:t>
            </a:r>
            <a:endParaRPr lang="en-US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076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07 -0.00811 L -0.56732 0.2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26" y="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74 -0.0162 L -0.70859 0.2199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23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54 -0.01227 L -0.89257 0.227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12" y="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8 0.00278 L -0.27383 0.1817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9" y="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91 -0.05764 L -0.27214 0.1159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3" y="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88 -0.06574 L -0.26797 0.1810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60" grpId="0"/>
      <p:bldP spid="11" grpId="0"/>
      <p:bldP spid="13" grpId="0"/>
      <p:bldP spid="15" grpId="0"/>
      <p:bldP spid="77" grpId="0" animBg="1"/>
      <p:bldP spid="78" grpId="0" animBg="1"/>
      <p:bldP spid="80" grpId="0" animBg="1"/>
      <p:bldP spid="81" grpId="0" animBg="1"/>
      <p:bldP spid="82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8" grpId="0" animBg="1"/>
      <p:bldP spid="9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325209"/>
              </p:ext>
            </p:extLst>
          </p:nvPr>
        </p:nvGraphicFramePr>
        <p:xfrm>
          <a:off x="3048001" y="544831"/>
          <a:ext cx="5105401" cy="5644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3236"/>
                <a:gridCol w="1862364"/>
                <a:gridCol w="2209801"/>
              </a:tblGrid>
              <a:tr h="686902"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solidFill>
                            <a:srgbClr val="ED1BB6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শতক</a:t>
                      </a:r>
                      <a:endParaRPr lang="en-US" sz="3600" dirty="0">
                        <a:solidFill>
                          <a:srgbClr val="ED1BB6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solidFill>
                            <a:srgbClr val="ED1BB6"/>
                          </a:solidFill>
                          <a:latin typeface="NikoshBAN" pitchFamily="2" charset="0"/>
                          <a:cs typeface="NikoshBAN" pitchFamily="2" charset="0"/>
                        </a:rPr>
                        <a:t>দশক</a:t>
                      </a:r>
                      <a:endParaRPr lang="en-US" sz="3600" dirty="0">
                        <a:solidFill>
                          <a:srgbClr val="ED1BB6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400" dirty="0" smtClean="0">
                          <a:solidFill>
                            <a:srgbClr val="ED1BB6"/>
                          </a:solidFill>
                          <a:latin typeface="NikoshBAN" pitchFamily="2" charset="0"/>
                          <a:cs typeface="NikoshBAN" pitchFamily="2" charset="0"/>
                        </a:rPr>
                        <a:t>একক</a:t>
                      </a:r>
                      <a:endParaRPr lang="en-US" sz="4400" dirty="0">
                        <a:solidFill>
                          <a:srgbClr val="ED1BB6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35268"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0200"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846996"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3" name="Cube 2"/>
          <p:cNvSpPr/>
          <p:nvPr/>
        </p:nvSpPr>
        <p:spPr>
          <a:xfrm>
            <a:off x="3200400" y="2145030"/>
            <a:ext cx="762000" cy="304800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>
                <a:latin typeface="NikoshBAN" pitchFamily="2" charset="0"/>
                <a:cs typeface="NikoshBAN" pitchFamily="2" charset="0"/>
              </a:rPr>
              <a:t>১০০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ube 3"/>
          <p:cNvSpPr/>
          <p:nvPr/>
        </p:nvSpPr>
        <p:spPr>
          <a:xfrm>
            <a:off x="3200400" y="1893332"/>
            <a:ext cx="762000" cy="304800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>
                <a:latin typeface="NikoshBAN" pitchFamily="2" charset="0"/>
                <a:cs typeface="NikoshBAN" pitchFamily="2" charset="0"/>
              </a:rPr>
              <a:t>১০০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0" y="1664732"/>
            <a:ext cx="762000" cy="762000"/>
            <a:chOff x="228600" y="2667000"/>
            <a:chExt cx="762000" cy="762000"/>
          </a:xfrm>
        </p:grpSpPr>
        <p:sp>
          <p:nvSpPr>
            <p:cNvPr id="6" name="Cube 5"/>
            <p:cNvSpPr/>
            <p:nvPr/>
          </p:nvSpPr>
          <p:spPr>
            <a:xfrm>
              <a:off x="228600" y="31242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Cube 6"/>
            <p:cNvSpPr/>
            <p:nvPr/>
          </p:nvSpPr>
          <p:spPr>
            <a:xfrm>
              <a:off x="228600" y="28956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Cube 7"/>
            <p:cNvSpPr/>
            <p:nvPr/>
          </p:nvSpPr>
          <p:spPr>
            <a:xfrm>
              <a:off x="228600" y="26670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445154" y="2083832"/>
            <a:ext cx="762000" cy="533400"/>
            <a:chOff x="609600" y="2895600"/>
            <a:chExt cx="762000" cy="533400"/>
          </a:xfrm>
        </p:grpSpPr>
        <p:sp>
          <p:nvSpPr>
            <p:cNvPr id="15" name="Cube 14"/>
            <p:cNvSpPr/>
            <p:nvPr/>
          </p:nvSpPr>
          <p:spPr>
            <a:xfrm>
              <a:off x="609600" y="3124200"/>
              <a:ext cx="762000" cy="304800"/>
            </a:xfrm>
            <a:prstGeom prst="cub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Cube 15"/>
            <p:cNvSpPr/>
            <p:nvPr/>
          </p:nvSpPr>
          <p:spPr>
            <a:xfrm>
              <a:off x="609600" y="2895600"/>
              <a:ext cx="762000" cy="304800"/>
            </a:xfrm>
            <a:prstGeom prst="cub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193576" y="3001848"/>
            <a:ext cx="762000" cy="762000"/>
            <a:chOff x="304800" y="1905000"/>
            <a:chExt cx="762000" cy="762000"/>
          </a:xfrm>
        </p:grpSpPr>
        <p:sp>
          <p:nvSpPr>
            <p:cNvPr id="18" name="Cube 17"/>
            <p:cNvSpPr/>
            <p:nvPr/>
          </p:nvSpPr>
          <p:spPr>
            <a:xfrm>
              <a:off x="304800" y="2362200"/>
              <a:ext cx="762000" cy="304800"/>
            </a:xfrm>
            <a:prstGeom prst="cub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Cube 18"/>
            <p:cNvSpPr/>
            <p:nvPr/>
          </p:nvSpPr>
          <p:spPr>
            <a:xfrm>
              <a:off x="304800" y="2133600"/>
              <a:ext cx="762000" cy="304800"/>
            </a:xfrm>
            <a:prstGeom prst="cub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Cube 19"/>
            <p:cNvSpPr/>
            <p:nvPr/>
          </p:nvSpPr>
          <p:spPr>
            <a:xfrm>
              <a:off x="304800" y="1905000"/>
              <a:ext cx="762000" cy="304800"/>
            </a:xfrm>
            <a:prstGeom prst="cub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72000" y="2851666"/>
            <a:ext cx="762000" cy="1219200"/>
            <a:chOff x="304800" y="1752600"/>
            <a:chExt cx="762000" cy="1219200"/>
          </a:xfrm>
        </p:grpSpPr>
        <p:sp>
          <p:nvSpPr>
            <p:cNvPr id="24" name="Cube 23"/>
            <p:cNvSpPr/>
            <p:nvPr/>
          </p:nvSpPr>
          <p:spPr>
            <a:xfrm>
              <a:off x="304800" y="26670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Cube 24"/>
            <p:cNvSpPr/>
            <p:nvPr/>
          </p:nvSpPr>
          <p:spPr>
            <a:xfrm>
              <a:off x="304800" y="24384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Cube 25"/>
            <p:cNvSpPr/>
            <p:nvPr/>
          </p:nvSpPr>
          <p:spPr>
            <a:xfrm>
              <a:off x="304800" y="22098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Cube 26"/>
            <p:cNvSpPr/>
            <p:nvPr/>
          </p:nvSpPr>
          <p:spPr>
            <a:xfrm>
              <a:off x="304800" y="19812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8" name="Cube 27"/>
            <p:cNvSpPr/>
            <p:nvPr/>
          </p:nvSpPr>
          <p:spPr>
            <a:xfrm>
              <a:off x="304800" y="1752600"/>
              <a:ext cx="762000" cy="304800"/>
            </a:xfrm>
            <a:prstGeom prst="cub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dirty="0">
                  <a:latin typeface="NikoshBAN" pitchFamily="2" charset="0"/>
                  <a:cs typeface="NikoshBAN" pitchFamily="2" charset="0"/>
                </a:rPr>
                <a:t>১০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400800" y="3059430"/>
            <a:ext cx="762000" cy="990600"/>
            <a:chOff x="7162800" y="1143000"/>
            <a:chExt cx="762000" cy="990600"/>
          </a:xfrm>
        </p:grpSpPr>
        <p:grpSp>
          <p:nvGrpSpPr>
            <p:cNvPr id="30" name="Group 29"/>
            <p:cNvGrpSpPr/>
            <p:nvPr/>
          </p:nvGrpSpPr>
          <p:grpSpPr>
            <a:xfrm>
              <a:off x="7162800" y="1600200"/>
              <a:ext cx="762000" cy="533400"/>
              <a:chOff x="609600" y="2895600"/>
              <a:chExt cx="762000" cy="533400"/>
            </a:xfrm>
          </p:grpSpPr>
          <p:sp>
            <p:nvSpPr>
              <p:cNvPr id="31" name="Cube 30"/>
              <p:cNvSpPr/>
              <p:nvPr/>
            </p:nvSpPr>
            <p:spPr>
              <a:xfrm>
                <a:off x="609600" y="3124200"/>
                <a:ext cx="762000" cy="304800"/>
              </a:xfrm>
              <a:prstGeom prst="cub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dirty="0"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2" name="Cube 31"/>
              <p:cNvSpPr/>
              <p:nvPr/>
            </p:nvSpPr>
            <p:spPr>
              <a:xfrm>
                <a:off x="609600" y="2895600"/>
                <a:ext cx="762000" cy="304800"/>
              </a:xfrm>
              <a:prstGeom prst="cub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dirty="0"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7162800" y="1143000"/>
              <a:ext cx="762000" cy="533400"/>
              <a:chOff x="609600" y="2895600"/>
              <a:chExt cx="762000" cy="533400"/>
            </a:xfrm>
          </p:grpSpPr>
          <p:sp>
            <p:nvSpPr>
              <p:cNvPr id="34" name="Cube 33"/>
              <p:cNvSpPr/>
              <p:nvPr/>
            </p:nvSpPr>
            <p:spPr>
              <a:xfrm>
                <a:off x="609600" y="3124200"/>
                <a:ext cx="762000" cy="304800"/>
              </a:xfrm>
              <a:prstGeom prst="cub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dirty="0"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5" name="Cube 34"/>
              <p:cNvSpPr/>
              <p:nvPr/>
            </p:nvSpPr>
            <p:spPr>
              <a:xfrm>
                <a:off x="609600" y="2895600"/>
                <a:ext cx="762000" cy="304800"/>
              </a:xfrm>
              <a:prstGeom prst="cub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dirty="0"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8318308" y="1657291"/>
            <a:ext cx="1580867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ED1BB6"/>
                </a:solidFill>
                <a:latin typeface="NikoshBAN" pitchFamily="2" charset="0"/>
                <a:cs typeface="NikoshBAN" pitchFamily="2" charset="0"/>
              </a:rPr>
              <a:t>232</a:t>
            </a:r>
            <a:r>
              <a:rPr lang="bn-BD" sz="4400" dirty="0" smtClean="0">
                <a:solidFill>
                  <a:srgbClr val="ED1BB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rgbClr val="ED1BB6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4400" dirty="0">
              <a:solidFill>
                <a:srgbClr val="ED1BB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305800" y="3200400"/>
            <a:ext cx="1506940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ED1BB6"/>
                </a:solidFill>
                <a:latin typeface="NikoshBAN" pitchFamily="2" charset="0"/>
                <a:cs typeface="NikoshBAN" pitchFamily="2" charset="0"/>
              </a:rPr>
              <a:t>354</a:t>
            </a:r>
            <a:r>
              <a:rPr lang="bn-BD" sz="4400" dirty="0" smtClean="0">
                <a:solidFill>
                  <a:srgbClr val="ED1BB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rgbClr val="ED1BB6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4400" dirty="0">
              <a:solidFill>
                <a:srgbClr val="ED1BB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381999" y="4214468"/>
            <a:ext cx="151717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একত্রে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26269" y="5228536"/>
            <a:ext cx="1628635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86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টি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41443E-6 L 0 0.2814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76688E-6 L 0 0.3702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66327E-6 L 5.55112E-17 0.298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3506E-6 L 5.55112E-17 0.3758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16559E-6 L 2.77556E-17 0.28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84829E-6 L 2.77556E-17 0.3647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3506E-6 L 2.77556E-17 0.35361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433</Words>
  <Application>Microsoft Office PowerPoint</Application>
  <PresentationFormat>Widescreen</PresentationFormat>
  <Paragraphs>175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ikoshBAN</vt:lpstr>
      <vt:lpstr>NikoshBAN</vt:lpstr>
      <vt:lpstr>Vrinda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78</cp:revision>
  <dcterms:created xsi:type="dcterms:W3CDTF">2017-08-03T11:22:40Z</dcterms:created>
  <dcterms:modified xsi:type="dcterms:W3CDTF">2017-08-11T06:54:00Z</dcterms:modified>
</cp:coreProperties>
</file>